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65" r:id="rId11"/>
    <p:sldId id="267" r:id="rId12"/>
    <p:sldId id="268" r:id="rId13"/>
    <p:sldId id="269" r:id="rId14"/>
    <p:sldId id="270" r:id="rId15"/>
    <p:sldId id="278" r:id="rId16"/>
    <p:sldId id="279" r:id="rId17"/>
    <p:sldId id="281" r:id="rId18"/>
    <p:sldId id="280" r:id="rId19"/>
    <p:sldId id="282" r:id="rId20"/>
    <p:sldId id="283" r:id="rId21"/>
    <p:sldId id="271" r:id="rId22"/>
    <p:sldId id="272" r:id="rId23"/>
    <p:sldId id="273" r:id="rId24"/>
    <p:sldId id="274" r:id="rId25"/>
    <p:sldId id="275" r:id="rId26"/>
    <p:sldId id="276" r:id="rId27"/>
    <p:sldId id="277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4.jpe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254362" y="3760631"/>
            <a:ext cx="8915399" cy="1068266"/>
          </a:xfrm>
        </p:spPr>
        <p:txBody>
          <a:bodyPr/>
          <a:lstStyle/>
          <a:p>
            <a:pPr algn="ctr"/>
            <a:r>
              <a:rPr lang="hu-HU" dirty="0" smtClean="0"/>
              <a:t>A TT szakkör egy éve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3318757" y="5099351"/>
            <a:ext cx="6786608" cy="1126283"/>
          </a:xfrm>
        </p:spPr>
        <p:txBody>
          <a:bodyPr/>
          <a:lstStyle/>
          <a:p>
            <a:pPr algn="ctr"/>
            <a:r>
              <a:rPr lang="hu-HU" b="1" dirty="0" smtClean="0"/>
              <a:t>Szeidemann Ákos</a:t>
            </a:r>
          </a:p>
          <a:p>
            <a:pPr algn="ctr"/>
            <a:r>
              <a:rPr lang="hu-HU" dirty="0" smtClean="0"/>
              <a:t>2016. június 16.</a:t>
            </a:r>
            <a:endParaRPr lang="hu-HU" dirty="0"/>
          </a:p>
        </p:txBody>
      </p:sp>
      <p:sp>
        <p:nvSpPr>
          <p:cNvPr id="4" name="AutoShape 2" descr="A(z) eotvoslogo2.jpg megjelenítés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6819" y="668096"/>
            <a:ext cx="5639002" cy="2822081"/>
          </a:xfrm>
          <a:prstGeom prst="rect">
            <a:avLst/>
          </a:prstGeom>
        </p:spPr>
      </p:pic>
      <p:pic>
        <p:nvPicPr>
          <p:cNvPr id="2050" name="Picture 2" descr="http://civilkozpont.eu/sites/default/files/field/image/article/nt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012" y="5755322"/>
            <a:ext cx="5145668" cy="1050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zentrum.hu/wp-content/uploads/emet-logo-negyzet-szimpl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953" y="5685194"/>
            <a:ext cx="3432823" cy="108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415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Büszkeségeink – dicséretet érdemelnek</a:t>
            </a:r>
            <a:endParaRPr lang="hu-HU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34258" y="1661375"/>
            <a:ext cx="4829019" cy="4456090"/>
          </a:xfrm>
        </p:spPr>
        <p:txBody>
          <a:bodyPr>
            <a:normAutofit/>
          </a:bodyPr>
          <a:lstStyle/>
          <a:p>
            <a:r>
              <a:rPr lang="hu-HU" sz="2400" b="1" dirty="0" err="1">
                <a:latin typeface="Baskerville Old Face" panose="02020602080505020303" pitchFamily="18" charset="0"/>
              </a:rPr>
              <a:t>Ambrózy</a:t>
            </a:r>
            <a:r>
              <a:rPr lang="hu-HU" sz="2400" b="1" dirty="0">
                <a:latin typeface="Baskerville Old Face" panose="02020602080505020303" pitchFamily="18" charset="0"/>
              </a:rPr>
              <a:t> Dorián</a:t>
            </a:r>
          </a:p>
          <a:p>
            <a:r>
              <a:rPr lang="hu-HU" sz="2400" b="1" dirty="0" err="1">
                <a:latin typeface="Baskerville Old Face" panose="02020602080505020303" pitchFamily="18" charset="0"/>
              </a:rPr>
              <a:t>Bányóczky</a:t>
            </a:r>
            <a:r>
              <a:rPr lang="hu-HU" sz="2400" b="1" dirty="0">
                <a:latin typeface="Baskerville Old Face" panose="02020602080505020303" pitchFamily="18" charset="0"/>
              </a:rPr>
              <a:t> Virág</a:t>
            </a:r>
          </a:p>
          <a:p>
            <a:r>
              <a:rPr lang="hu-HU" sz="2400" b="1" dirty="0" smtClean="0">
                <a:latin typeface="Baskerville Old Face" panose="02020602080505020303" pitchFamily="18" charset="0"/>
              </a:rPr>
              <a:t>Gallai Zsófi</a:t>
            </a:r>
          </a:p>
          <a:p>
            <a:r>
              <a:rPr lang="hu-HU" sz="2400" b="1" dirty="0">
                <a:latin typeface="Baskerville Old Face" panose="02020602080505020303" pitchFamily="18" charset="0"/>
              </a:rPr>
              <a:t>Kádas Dorka</a:t>
            </a:r>
          </a:p>
          <a:p>
            <a:r>
              <a:rPr lang="hu-HU" sz="2400" b="1" dirty="0">
                <a:latin typeface="Baskerville Old Face" panose="02020602080505020303" pitchFamily="18" charset="0"/>
              </a:rPr>
              <a:t>Kósa Dániel</a:t>
            </a:r>
          </a:p>
          <a:p>
            <a:r>
              <a:rPr lang="hu-HU" sz="2400" b="1" dirty="0" smtClean="0">
                <a:latin typeface="Baskerville Old Face" panose="02020602080505020303" pitchFamily="18" charset="0"/>
              </a:rPr>
              <a:t>Mészáros Mátyás</a:t>
            </a:r>
          </a:p>
          <a:p>
            <a:r>
              <a:rPr lang="hu-HU" sz="2400" b="1" dirty="0" err="1" smtClean="0">
                <a:latin typeface="Baskerville Old Face" panose="02020602080505020303" pitchFamily="18" charset="0"/>
              </a:rPr>
              <a:t>Ogonovszky</a:t>
            </a:r>
            <a:r>
              <a:rPr lang="hu-HU" sz="2400" b="1" dirty="0" smtClean="0">
                <a:latin typeface="Baskerville Old Face" panose="02020602080505020303" pitchFamily="18" charset="0"/>
              </a:rPr>
              <a:t> Dániel</a:t>
            </a:r>
          </a:p>
          <a:p>
            <a:r>
              <a:rPr lang="hu-HU" sz="2400" b="1" dirty="0" err="1" smtClean="0">
                <a:latin typeface="Baskerville Old Face" panose="02020602080505020303" pitchFamily="18" charset="0"/>
              </a:rPr>
              <a:t>Sándli</a:t>
            </a:r>
            <a:r>
              <a:rPr lang="hu-HU" sz="2400" b="1" dirty="0" smtClean="0">
                <a:latin typeface="Baskerville Old Face" panose="02020602080505020303" pitchFamily="18" charset="0"/>
              </a:rPr>
              <a:t> Lóránt</a:t>
            </a:r>
          </a:p>
          <a:p>
            <a:endParaRPr lang="hu-HU" dirty="0"/>
          </a:p>
        </p:txBody>
      </p:sp>
      <p:pic>
        <p:nvPicPr>
          <p:cNvPr id="4" name="Picture 2" descr="http://pseg.hu/wp-content/uploads/2014/10/tehetsegpo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067" y="4840699"/>
            <a:ext cx="1861277" cy="1861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89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3255" y="290945"/>
            <a:ext cx="9531357" cy="635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830" y="457200"/>
            <a:ext cx="9033948" cy="602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799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212" y="443345"/>
            <a:ext cx="9117101" cy="6081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30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2840" y="379517"/>
            <a:ext cx="8368144" cy="627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00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063" y="347729"/>
            <a:ext cx="8345510" cy="6259133"/>
          </a:xfrm>
        </p:spPr>
      </p:pic>
    </p:spTree>
    <p:extLst>
      <p:ext uri="{BB962C8B-B14F-4D97-AF65-F5344CB8AC3E}">
        <p14:creationId xmlns:p14="http://schemas.microsoft.com/office/powerpoint/2010/main" val="36644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290" y="121827"/>
            <a:ext cx="4855334" cy="6473780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786" y="1622738"/>
            <a:ext cx="5675290" cy="425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45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608" y="334851"/>
            <a:ext cx="8070319" cy="6052740"/>
          </a:xfrm>
        </p:spPr>
      </p:pic>
    </p:spTree>
    <p:extLst>
      <p:ext uri="{BB962C8B-B14F-4D97-AF65-F5344CB8AC3E}">
        <p14:creationId xmlns:p14="http://schemas.microsoft.com/office/powerpoint/2010/main" val="93800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5" y="309093"/>
            <a:ext cx="8229159" cy="6171870"/>
          </a:xfrm>
        </p:spPr>
      </p:pic>
    </p:spTree>
    <p:extLst>
      <p:ext uri="{BB962C8B-B14F-4D97-AF65-F5344CB8AC3E}">
        <p14:creationId xmlns:p14="http://schemas.microsoft.com/office/powerpoint/2010/main" val="312786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641" y="330557"/>
            <a:ext cx="8402308" cy="6301732"/>
          </a:xfrm>
        </p:spPr>
      </p:pic>
    </p:spTree>
    <p:extLst>
      <p:ext uri="{BB962C8B-B14F-4D97-AF65-F5344CB8AC3E}">
        <p14:creationId xmlns:p14="http://schemas.microsoft.com/office/powerpoint/2010/main" val="164672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163651" y="624110"/>
            <a:ext cx="9340961" cy="1280890"/>
          </a:xfrm>
        </p:spPr>
        <p:txBody>
          <a:bodyPr>
            <a:normAutofit fontScale="90000"/>
          </a:bodyPr>
          <a:lstStyle/>
          <a:p>
            <a:r>
              <a:rPr lang="hu-HU" sz="4000" dirty="0"/>
              <a:t>Tatai Tehetségpontok együttműködései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76431" y="1721476"/>
            <a:ext cx="8915400" cy="3777622"/>
          </a:xfrm>
        </p:spPr>
        <p:txBody>
          <a:bodyPr/>
          <a:lstStyle/>
          <a:p>
            <a:r>
              <a:rPr lang="hu-HU" dirty="0"/>
              <a:t>Hagyományok (több területen van együttműködés: sport, humán tárgyak)</a:t>
            </a:r>
          </a:p>
          <a:p>
            <a:r>
              <a:rPr lang="hu-HU" dirty="0"/>
              <a:t>Matematika (tábor, </a:t>
            </a:r>
            <a:r>
              <a:rPr lang="hu-HU" dirty="0" err="1" smtClean="0"/>
              <a:t>MaTATA</a:t>
            </a:r>
            <a:r>
              <a:rPr lang="hu-HU" dirty="0" smtClean="0"/>
              <a:t>)</a:t>
            </a:r>
            <a:endParaRPr lang="hu-HU" dirty="0"/>
          </a:p>
          <a:p>
            <a:r>
              <a:rPr lang="hu-HU" dirty="0"/>
              <a:t>Fizika (Ifjú Fizikus Verseny</a:t>
            </a:r>
            <a:r>
              <a:rPr lang="hu-HU" dirty="0" smtClean="0"/>
              <a:t>)</a:t>
            </a:r>
          </a:p>
          <a:p>
            <a:r>
              <a:rPr lang="hu-HU" dirty="0"/>
              <a:t>Öveges Program</a:t>
            </a:r>
          </a:p>
          <a:p>
            <a:r>
              <a:rPr lang="hu-HU" dirty="0" smtClean="0"/>
              <a:t>Kísérlet-bemutatók az általános iskolákban</a:t>
            </a:r>
          </a:p>
          <a:p>
            <a:r>
              <a:rPr lang="hu-HU" i="1" dirty="0" smtClean="0"/>
              <a:t>A fizika mindenkié </a:t>
            </a:r>
            <a:r>
              <a:rPr lang="hu-HU" dirty="0" smtClean="0"/>
              <a:t>országos programban való közös részvétel</a:t>
            </a:r>
          </a:p>
          <a:p>
            <a:r>
              <a:rPr lang="hu-HU" dirty="0" smtClean="0"/>
              <a:t>Megyei Tehetségtanács tagjai vagyunk (Kőkúti, Vaszary, Eötvös)</a:t>
            </a:r>
            <a:endParaRPr lang="hu-HU" dirty="0"/>
          </a:p>
        </p:txBody>
      </p:sp>
      <p:pic>
        <p:nvPicPr>
          <p:cNvPr id="1026" name="Picture 2" descr="http://pseg.hu/wp-content/uploads/2014/10/tehetsegpo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067" y="4840699"/>
            <a:ext cx="1861277" cy="1861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0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209" y="176010"/>
            <a:ext cx="4904850" cy="6539801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166" y="176010"/>
            <a:ext cx="4906852" cy="654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20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996" y="334851"/>
            <a:ext cx="8293994" cy="6220496"/>
          </a:xfrm>
        </p:spPr>
      </p:pic>
    </p:spTree>
    <p:extLst>
      <p:ext uri="{BB962C8B-B14F-4D97-AF65-F5344CB8AC3E}">
        <p14:creationId xmlns:p14="http://schemas.microsoft.com/office/powerpoint/2010/main" val="358112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5" y="334851"/>
            <a:ext cx="8327897" cy="6245923"/>
          </a:xfrm>
        </p:spPr>
      </p:pic>
    </p:spTree>
    <p:extLst>
      <p:ext uri="{BB962C8B-B14F-4D97-AF65-F5344CB8AC3E}">
        <p14:creationId xmlns:p14="http://schemas.microsoft.com/office/powerpoint/2010/main" val="346853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5" y="186413"/>
            <a:ext cx="8487178" cy="6365385"/>
          </a:xfrm>
        </p:spPr>
      </p:pic>
    </p:spTree>
    <p:extLst>
      <p:ext uri="{BB962C8B-B14F-4D97-AF65-F5344CB8AC3E}">
        <p14:creationId xmlns:p14="http://schemas.microsoft.com/office/powerpoint/2010/main" val="358370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08926" y="1014446"/>
            <a:ext cx="6316699" cy="4737525"/>
          </a:xfrm>
        </p:spPr>
      </p:pic>
    </p:spTree>
    <p:extLst>
      <p:ext uri="{BB962C8B-B14F-4D97-AF65-F5344CB8AC3E}">
        <p14:creationId xmlns:p14="http://schemas.microsoft.com/office/powerpoint/2010/main" val="420150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34603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1774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22945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Reáliákban tehetségesek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89212" y="1545465"/>
            <a:ext cx="8915400" cy="4365757"/>
          </a:xfrm>
        </p:spPr>
        <p:txBody>
          <a:bodyPr/>
          <a:lstStyle/>
          <a:p>
            <a:r>
              <a:rPr lang="hu-HU" dirty="0"/>
              <a:t>Nobel-díjasok, diákolimpikonok</a:t>
            </a:r>
          </a:p>
          <a:p>
            <a:r>
              <a:rPr lang="hu-HU" dirty="0" smtClean="0"/>
              <a:t>Matematika</a:t>
            </a:r>
            <a:r>
              <a:rPr lang="hu-HU" dirty="0"/>
              <a:t>: </a:t>
            </a:r>
            <a:r>
              <a:rPr lang="hu-HU" sz="2000" dirty="0"/>
              <a:t>több mint 100 éve (Bolyai János Matematikai Társulat 1891., KÖMAL 1894.), Tatán 30 éve van matematika levelezős verseny és tábor</a:t>
            </a:r>
          </a:p>
          <a:p>
            <a:r>
              <a:rPr lang="hu-HU" dirty="0"/>
              <a:t>Fizika </a:t>
            </a:r>
            <a:r>
              <a:rPr lang="hu-HU" sz="2000" dirty="0"/>
              <a:t>(Eötvös Loránd Fizikai Társulat 1949.), Öveges Verseny (36.), Ifjú Fizikus Verseny (52.)</a:t>
            </a:r>
          </a:p>
          <a:p>
            <a:r>
              <a:rPr lang="hu-HU" dirty="0"/>
              <a:t>Kémia </a:t>
            </a:r>
            <a:r>
              <a:rPr lang="hu-HU" sz="2000" dirty="0"/>
              <a:t>(Magyar Kémikusok Egyesülete 1907.)</a:t>
            </a:r>
          </a:p>
          <a:p>
            <a:r>
              <a:rPr lang="hu-HU" dirty="0"/>
              <a:t>Biológia </a:t>
            </a:r>
            <a:r>
              <a:rPr lang="hu-HU" sz="2000" dirty="0"/>
              <a:t>(Magyar Biológiai Társaság 1952</a:t>
            </a:r>
            <a:r>
              <a:rPr lang="hu-HU" sz="2000" dirty="0" smtClean="0"/>
              <a:t>.)</a:t>
            </a:r>
            <a:endParaRPr lang="hu-HU" sz="2000" dirty="0"/>
          </a:p>
        </p:txBody>
      </p:sp>
      <p:pic>
        <p:nvPicPr>
          <p:cNvPr id="4" name="Picture 2" descr="http://pseg.hu/wp-content/uploads/2014/10/tehetsegpo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067" y="4840699"/>
            <a:ext cx="1861277" cy="1861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62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Tehetségek (pl. a fizikában)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20391" y="1423163"/>
            <a:ext cx="4402137" cy="4964758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hu-HU" sz="2000" dirty="0"/>
              <a:t>megfelelő tanulási technikával rendelkezik, </a:t>
            </a:r>
          </a:p>
          <a:p>
            <a:pPr>
              <a:lnSpc>
                <a:spcPct val="80000"/>
              </a:lnSpc>
            </a:pPr>
            <a:r>
              <a:rPr lang="hu-HU" sz="2000" dirty="0"/>
              <a:t>tud logikusan gondolkodni, </a:t>
            </a:r>
          </a:p>
          <a:p>
            <a:pPr>
              <a:lnSpc>
                <a:spcPct val="80000"/>
              </a:lnSpc>
            </a:pPr>
            <a:r>
              <a:rPr lang="hu-HU" sz="2000" dirty="0"/>
              <a:t>tud elvontan gondolkodni, </a:t>
            </a:r>
          </a:p>
          <a:p>
            <a:pPr>
              <a:lnSpc>
                <a:spcPct val="80000"/>
              </a:lnSpc>
            </a:pPr>
            <a:r>
              <a:rPr lang="hu-HU" sz="2000" dirty="0"/>
              <a:t>képes a rendszerszemléletre, </a:t>
            </a:r>
          </a:p>
          <a:p>
            <a:pPr>
              <a:lnSpc>
                <a:spcPct val="80000"/>
              </a:lnSpc>
            </a:pPr>
            <a:r>
              <a:rPr lang="hu-HU" sz="2000" dirty="0"/>
              <a:t>következetes alkalmazó, ugyanakkor </a:t>
            </a:r>
          </a:p>
          <a:p>
            <a:pPr>
              <a:lnSpc>
                <a:spcPct val="80000"/>
              </a:lnSpc>
            </a:pPr>
            <a:r>
              <a:rPr lang="hu-HU" sz="2000" dirty="0"/>
              <a:t>kreatív, </a:t>
            </a:r>
          </a:p>
          <a:p>
            <a:pPr>
              <a:lnSpc>
                <a:spcPct val="80000"/>
              </a:lnSpc>
            </a:pPr>
            <a:r>
              <a:rPr lang="hu-HU" sz="2000" dirty="0"/>
              <a:t>divergens gondolkodásra is képes, </a:t>
            </a:r>
          </a:p>
          <a:p>
            <a:pPr>
              <a:lnSpc>
                <a:spcPct val="80000"/>
              </a:lnSpc>
            </a:pPr>
            <a:r>
              <a:rPr lang="hu-HU" sz="2000" dirty="0"/>
              <a:t>intuitív, </a:t>
            </a:r>
          </a:p>
          <a:p>
            <a:pPr>
              <a:lnSpc>
                <a:spcPct val="80000"/>
              </a:lnSpc>
            </a:pPr>
            <a:r>
              <a:rPr lang="hu-HU" sz="2000" dirty="0"/>
              <a:t>jó a számolási készsége, </a:t>
            </a:r>
          </a:p>
          <a:p>
            <a:pPr>
              <a:lnSpc>
                <a:spcPct val="80000"/>
              </a:lnSpc>
            </a:pPr>
            <a:r>
              <a:rPr lang="hu-HU" sz="2000" dirty="0"/>
              <a:t>tud koncentrálni, </a:t>
            </a:r>
          </a:p>
          <a:p>
            <a:pPr>
              <a:lnSpc>
                <a:spcPct val="80000"/>
              </a:lnSpc>
            </a:pPr>
            <a:r>
              <a:rPr lang="hu-HU" sz="2000" dirty="0"/>
              <a:t>türelmes, kitartó</a:t>
            </a: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8429625" y="1423163"/>
            <a:ext cx="3519488" cy="3575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hu-H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gyors gondolkodású, </a:t>
            </a:r>
          </a:p>
          <a:p>
            <a:pPr marL="342900" indent="-342900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hu-H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kíváncsi, </a:t>
            </a:r>
          </a:p>
          <a:p>
            <a:pPr marL="342900" indent="-342900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hu-H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tájékozott, </a:t>
            </a:r>
          </a:p>
          <a:p>
            <a:pPr marL="342900" indent="-342900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hu-H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fantáziadús, </a:t>
            </a:r>
          </a:p>
          <a:p>
            <a:pPr marL="342900" indent="-342900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hu-H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önálló, </a:t>
            </a:r>
          </a:p>
          <a:p>
            <a:pPr marL="342900" indent="-342900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hu-H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szereti a kihívást, </a:t>
            </a:r>
          </a:p>
          <a:p>
            <a:pPr marL="342900" indent="-342900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hu-H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van </a:t>
            </a:r>
            <a:r>
              <a:rPr lang="hu-H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önbizalma</a:t>
            </a:r>
            <a:r>
              <a:rPr lang="hu-H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</a:p>
          <a:p>
            <a:pPr marL="342900" indent="-342900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hu-H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jó a memóriája, </a:t>
            </a:r>
          </a:p>
          <a:p>
            <a:pPr marL="342900" indent="-342900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hu-H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elmélyülten képes </a:t>
            </a:r>
            <a:r>
              <a:rPr lang="hu-H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dolgozni</a:t>
            </a:r>
            <a:endParaRPr lang="hu-HU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2" descr="http://pseg.hu/wp-content/uploads/2014/10/tehetsegpo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067" y="4840699"/>
            <a:ext cx="1861277" cy="1861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33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4000"/>
              <a:t>Nemzeti Tehetség Program pályázata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TT tudásközpont (felhalmozott tapasztalat, modern eszközpark)</a:t>
            </a:r>
          </a:p>
          <a:p>
            <a:r>
              <a:rPr lang="hu-HU" dirty="0" smtClean="0"/>
              <a:t>1,6 </a:t>
            </a:r>
            <a:r>
              <a:rPr lang="hu-HU" dirty="0"/>
              <a:t>millió Ft</a:t>
            </a:r>
          </a:p>
          <a:p>
            <a:r>
              <a:rPr lang="hu-HU" dirty="0"/>
              <a:t>Szakmai program (60 óra szakkör)</a:t>
            </a:r>
          </a:p>
          <a:p>
            <a:r>
              <a:rPr lang="hu-HU" dirty="0"/>
              <a:t>Eszközfejlesztés</a:t>
            </a:r>
          </a:p>
          <a:p>
            <a:r>
              <a:rPr lang="hu-HU" dirty="0"/>
              <a:t>Szakmai </a:t>
            </a:r>
            <a:r>
              <a:rPr lang="hu-HU" dirty="0" smtClean="0"/>
              <a:t>kirándulás és tábor</a:t>
            </a:r>
            <a:endParaRPr lang="hu-HU" dirty="0"/>
          </a:p>
          <a:p>
            <a:endParaRPr lang="hu-HU" dirty="0"/>
          </a:p>
        </p:txBody>
      </p:sp>
      <p:pic>
        <p:nvPicPr>
          <p:cNvPr id="4" name="Picture 2" descr="http://pseg.hu/wp-content/uploads/2014/10/tehetsegpo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067" y="4840699"/>
            <a:ext cx="1861277" cy="1861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952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Szakköri foglalkozások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b="1" dirty="0"/>
              <a:t>Célok</a:t>
            </a:r>
            <a:r>
              <a:rPr lang="hu-HU" dirty="0" smtClean="0"/>
              <a:t>: tehetséges tanulók gyorsítása, megismerése („modell-csoport” – mit tudunk megvalósítani?), természettudományos érdeklődés megerősítése</a:t>
            </a:r>
            <a:endParaRPr lang="hu-HU" dirty="0"/>
          </a:p>
          <a:p>
            <a:r>
              <a:rPr lang="hu-HU" b="1" dirty="0" smtClean="0"/>
              <a:t>Tartalom</a:t>
            </a:r>
            <a:r>
              <a:rPr lang="hu-HU" dirty="0" smtClean="0"/>
              <a:t>: tanulói kísérletek kémia és fizika tárgyból, mérési eljárások, mérőeszközök megismerése</a:t>
            </a:r>
            <a:endParaRPr lang="hu-HU" dirty="0"/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Picture 2" descr="http://pseg.hu/wp-content/uploads/2014/10/tehetsegpo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067" y="4840699"/>
            <a:ext cx="1861277" cy="1861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472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Laborlátogatás – ELTE, MTA</a:t>
            </a:r>
          </a:p>
        </p:txBody>
      </p:sp>
      <p:graphicFrame>
        <p:nvGraphicFramePr>
          <p:cNvPr id="2" name="Tábláza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5170998"/>
              </p:ext>
            </p:extLst>
          </p:nvPr>
        </p:nvGraphicFramePr>
        <p:xfrm>
          <a:off x="1429554" y="1328504"/>
          <a:ext cx="8770513" cy="53992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1065"/>
                <a:gridCol w="2021983"/>
                <a:gridCol w="2215166"/>
                <a:gridCol w="2147616"/>
                <a:gridCol w="1754683"/>
              </a:tblGrid>
              <a:tr h="1875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dirty="0">
                          <a:effectLst/>
                        </a:rPr>
                        <a:t>kezdés</a:t>
                      </a:r>
                      <a:endParaRPr lang="hu-H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4" marR="6190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dirty="0">
                          <a:effectLst/>
                        </a:rPr>
                        <a:t>I/1</a:t>
                      </a:r>
                      <a:endParaRPr lang="hu-H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4" marR="6190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dirty="0">
                          <a:effectLst/>
                        </a:rPr>
                        <a:t>I/2</a:t>
                      </a:r>
                      <a:endParaRPr lang="hu-H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4" marR="6190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dirty="0">
                          <a:effectLst/>
                        </a:rPr>
                        <a:t>II/1</a:t>
                      </a:r>
                      <a:endParaRPr lang="hu-H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4" marR="6190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</a:rPr>
                        <a:t>II/2</a:t>
                      </a:r>
                      <a:endParaRPr lang="hu-H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4" marR="61904" marT="0" marB="0"/>
                </a:tc>
              </a:tr>
              <a:tr h="9345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</a:rPr>
                        <a:t>9:30</a:t>
                      </a:r>
                      <a:endParaRPr lang="hu-H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4" marR="6190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MTA TTK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Novákné </a:t>
                      </a:r>
                      <a:r>
                        <a:rPr lang="hu-HU" sz="1400" dirty="0" err="1">
                          <a:effectLst/>
                        </a:rPr>
                        <a:t>Czégény</a:t>
                      </a:r>
                      <a:r>
                        <a:rPr lang="hu-HU" sz="1400" dirty="0">
                          <a:effectLst/>
                        </a:rPr>
                        <a:t> Zsuzsanna</a:t>
                      </a:r>
                      <a:endParaRPr lang="hu-H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4" marR="6190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>
                          <a:effectLst/>
                        </a:rPr>
                        <a:t>MTA TTK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>
                          <a:effectLst/>
                        </a:rPr>
                        <a:t>Kele Péter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4" marR="6190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>
                          <a:effectLst/>
                        </a:rPr>
                        <a:t>ELTE TTK, Fizika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>
                          <a:effectLst/>
                        </a:rPr>
                        <a:t>Atomfizika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>
                          <a:effectLst/>
                        </a:rPr>
                        <a:t>Horváth Ákos, Pávó Gyula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4" marR="6190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Az egyetem néhány helyének bejárása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 </a:t>
                      </a:r>
                      <a:endParaRPr lang="hu-H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4" marR="61904" marT="0" marB="0"/>
                </a:tc>
              </a:tr>
              <a:tr h="9345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</a:rPr>
                        <a:t>10:00</a:t>
                      </a:r>
                      <a:endParaRPr lang="hu-H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4" marR="6190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MTA TTK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 err="1">
                          <a:effectLst/>
                        </a:rPr>
                        <a:t>Kele</a:t>
                      </a:r>
                      <a:r>
                        <a:rPr lang="hu-HU" sz="1400" dirty="0">
                          <a:effectLst/>
                        </a:rPr>
                        <a:t> Péter</a:t>
                      </a:r>
                      <a:endParaRPr lang="hu-H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4" marR="6190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>
                          <a:effectLst/>
                        </a:rPr>
                        <a:t>MTA TTK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>
                          <a:effectLst/>
                        </a:rPr>
                        <a:t>Novákné Czégény Zsuzsanna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4" marR="6190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>
                          <a:effectLst/>
                        </a:rPr>
                        <a:t>Az egyetem néhány helyének bejárása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>
                          <a:effectLst/>
                        </a:rPr>
                        <a:t> 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4" marR="6190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ELTE TTK, Fizika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Atomfizika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Horváth Ákos, </a:t>
                      </a:r>
                      <a:r>
                        <a:rPr lang="hu-HU" sz="1400" dirty="0" err="1">
                          <a:effectLst/>
                        </a:rPr>
                        <a:t>Pávó</a:t>
                      </a:r>
                      <a:r>
                        <a:rPr lang="hu-HU" sz="1400" dirty="0">
                          <a:effectLst/>
                        </a:rPr>
                        <a:t> Gyula</a:t>
                      </a:r>
                      <a:endParaRPr lang="hu-H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4" marR="61904" marT="0" marB="0"/>
                </a:tc>
              </a:tr>
              <a:tr h="3750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</a:rPr>
                        <a:t>11:00</a:t>
                      </a:r>
                      <a:endParaRPr lang="hu-H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4" marR="61904" marT="0" marB="0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Kémia kísérletek – bemutató 0.63 terem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Róka András</a:t>
                      </a:r>
                      <a:endParaRPr lang="hu-H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4" marR="61904" marT="0" marB="0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</a:tr>
              <a:tr h="1875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</a:rPr>
                        <a:t>12:00</a:t>
                      </a:r>
                      <a:endParaRPr lang="hu-H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4" marR="61904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 </a:t>
                      </a:r>
                      <a:endParaRPr lang="hu-H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4" marR="61904" marT="0" marB="0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 </a:t>
                      </a:r>
                      <a:endParaRPr lang="hu-H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4" marR="61904" marT="0" marB="0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</a:tr>
              <a:tr h="5625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</a:rPr>
                        <a:t>12:30</a:t>
                      </a:r>
                      <a:endParaRPr lang="hu-H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4" marR="6190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>
                          <a:effectLst/>
                        </a:rPr>
                        <a:t>ELTE TTK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>
                          <a:effectLst/>
                        </a:rPr>
                        <a:t>Kémia 1.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>
                          <a:effectLst/>
                        </a:rPr>
                        <a:t>Novák Zoltán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4" marR="6190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ELTE TTK kémia 2.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Novák Zoltán</a:t>
                      </a:r>
                      <a:endParaRPr lang="hu-H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4" marR="6190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>
                          <a:effectLst/>
                        </a:rPr>
                        <a:t>ELTE TTK kémia 3.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>
                          <a:effectLst/>
                        </a:rPr>
                        <a:t>Novák Zoltán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4" marR="6190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ELTE TTK kémia 4.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Novák Zoltán</a:t>
                      </a:r>
                      <a:endParaRPr lang="hu-H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4" marR="61904" marT="0" marB="0"/>
                </a:tc>
              </a:tr>
              <a:tr h="3750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</a:rPr>
                        <a:t>12:50</a:t>
                      </a:r>
                      <a:endParaRPr lang="hu-H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4" marR="6190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>
                          <a:effectLst/>
                        </a:rPr>
                        <a:t>ELTE TTK kémia 4.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4" marR="6190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ELTE TTK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Kémia 1.</a:t>
                      </a:r>
                      <a:endParaRPr lang="hu-H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4" marR="6190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>
                          <a:effectLst/>
                        </a:rPr>
                        <a:t>ELTE TTK kémia 2.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4" marR="6190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ELTE TTK kémia 3.</a:t>
                      </a:r>
                      <a:endParaRPr lang="hu-H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4" marR="61904" marT="0" marB="0"/>
                </a:tc>
              </a:tr>
              <a:tr h="3750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</a:rPr>
                        <a:t>13:10</a:t>
                      </a:r>
                      <a:endParaRPr lang="hu-H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4" marR="6190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>
                          <a:effectLst/>
                        </a:rPr>
                        <a:t>ELTE TTK kémia 3.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4" marR="6190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ELTE TTK kémia 4.</a:t>
                      </a:r>
                      <a:endParaRPr lang="hu-H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4" marR="6190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ELTE TTK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Kémia 1.</a:t>
                      </a:r>
                      <a:endParaRPr lang="hu-H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4" marR="6190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ELTE TTK kémia 2.</a:t>
                      </a:r>
                      <a:endParaRPr lang="hu-H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4" marR="61904" marT="0" marB="0"/>
                </a:tc>
              </a:tr>
              <a:tr h="3750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</a:rPr>
                        <a:t>13:30</a:t>
                      </a:r>
                      <a:endParaRPr lang="hu-H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4" marR="6190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>
                          <a:effectLst/>
                        </a:rPr>
                        <a:t>ELTE TTK kémia 2.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4" marR="6190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>
                          <a:effectLst/>
                        </a:rPr>
                        <a:t>ELTE TTK kémia 3.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4" marR="6190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ELTE TTK kémia 4.</a:t>
                      </a:r>
                      <a:endParaRPr lang="hu-H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4" marR="6190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ELTE TTK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Kémia 1.</a:t>
                      </a:r>
                      <a:endParaRPr lang="hu-H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4" marR="61904" marT="0" marB="0"/>
                </a:tc>
              </a:tr>
              <a:tr h="1875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</a:rPr>
                        <a:t>14:00</a:t>
                      </a:r>
                      <a:endParaRPr lang="hu-H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4" marR="61904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>
                          <a:effectLst/>
                        </a:rPr>
                        <a:t>Ásványtár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4" marR="61904" marT="0" marB="0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Holdkőzetek</a:t>
                      </a:r>
                      <a:endParaRPr lang="hu-H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4" marR="61904" marT="0" marB="0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</a:tr>
              <a:tr h="3750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</a:rPr>
                        <a:t>15:00</a:t>
                      </a:r>
                      <a:endParaRPr lang="hu-H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4" marR="61904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Az egyetem néhány helyének bejárása</a:t>
                      </a:r>
                      <a:endParaRPr lang="hu-H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4" marR="61904" marT="0" marB="0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Ásványtár</a:t>
                      </a:r>
                      <a:endParaRPr lang="hu-H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4" marR="61904" marT="0" marB="0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2" descr="http://pseg.hu/wp-content/uploads/2014/10/tehetsegpo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067" y="4866457"/>
            <a:ext cx="1861277" cy="1861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34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Tábor </a:t>
            </a:r>
            <a:r>
              <a:rPr lang="hu-HU" sz="2800" dirty="0" smtClean="0"/>
              <a:t>(10 éves hagyomány)</a:t>
            </a:r>
            <a:endParaRPr lang="hu-HU" sz="2800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89212" y="1648496"/>
            <a:ext cx="8915400" cy="4481848"/>
          </a:xfrm>
        </p:spPr>
        <p:txBody>
          <a:bodyPr/>
          <a:lstStyle/>
          <a:p>
            <a:r>
              <a:rPr lang="hu-HU" b="1" dirty="0"/>
              <a:t>Vértesboglár – </a:t>
            </a:r>
            <a:r>
              <a:rPr lang="hu-HU" b="1" dirty="0" err="1"/>
              <a:t>Vérteslovas</a:t>
            </a:r>
            <a:r>
              <a:rPr lang="hu-HU" b="1" dirty="0"/>
              <a:t> tábor</a:t>
            </a:r>
          </a:p>
          <a:p>
            <a:pPr lvl="0"/>
            <a:r>
              <a:rPr lang="hu-HU" b="1" dirty="0" smtClean="0"/>
              <a:t>20 fő vehetett részt</a:t>
            </a:r>
          </a:p>
          <a:p>
            <a:pPr lvl="0"/>
            <a:r>
              <a:rPr lang="hu-HU" b="1" dirty="0"/>
              <a:t>r</a:t>
            </a:r>
            <a:r>
              <a:rPr lang="hu-HU" b="1" dirty="0" smtClean="0"/>
              <a:t>endhagyó munkaszervezés</a:t>
            </a:r>
          </a:p>
          <a:p>
            <a:pPr lvl="0"/>
            <a:r>
              <a:rPr lang="hu-HU" b="1" dirty="0" smtClean="0"/>
              <a:t>tájékozódás</a:t>
            </a:r>
            <a:r>
              <a:rPr lang="hu-HU" dirty="0" smtClean="0"/>
              <a:t> </a:t>
            </a:r>
            <a:r>
              <a:rPr lang="hu-HU" dirty="0"/>
              <a:t>(térkép, csillagok, </a:t>
            </a:r>
            <a:r>
              <a:rPr lang="hu-HU" dirty="0" err="1"/>
              <a:t>gnomón</a:t>
            </a:r>
            <a:r>
              <a:rPr lang="hu-HU" dirty="0"/>
              <a:t>, GPS segítségével)</a:t>
            </a:r>
          </a:p>
          <a:p>
            <a:pPr lvl="0"/>
            <a:r>
              <a:rPr lang="hu-HU" b="1" dirty="0"/>
              <a:t>mozgások vizsgálata</a:t>
            </a:r>
            <a:r>
              <a:rPr lang="hu-HU" dirty="0"/>
              <a:t> (lovak, sportszerek</a:t>
            </a:r>
            <a:r>
              <a:rPr lang="hu-HU" dirty="0" smtClean="0"/>
              <a:t>) ÚJ! </a:t>
            </a:r>
            <a:endParaRPr lang="hu-HU" dirty="0"/>
          </a:p>
          <a:p>
            <a:pPr lvl="0"/>
            <a:r>
              <a:rPr lang="hu-HU" b="1" dirty="0"/>
              <a:t>fizika és kémia a konyhában</a:t>
            </a:r>
            <a:r>
              <a:rPr lang="hu-HU" dirty="0"/>
              <a:t> (kísérletek tojással, liszttel, olajjal, sütőporral; az aszalás vizsgálata)</a:t>
            </a:r>
          </a:p>
          <a:p>
            <a:pPr lvl="0"/>
            <a:r>
              <a:rPr lang="hu-HU" b="1" dirty="0"/>
              <a:t>meteorológia </a:t>
            </a:r>
            <a:r>
              <a:rPr lang="hu-HU" dirty="0"/>
              <a:t>(„</a:t>
            </a:r>
            <a:r>
              <a:rPr lang="hu-HU" dirty="0" err="1"/>
              <a:t>felhőlesen</a:t>
            </a:r>
            <a:r>
              <a:rPr lang="hu-HU" dirty="0"/>
              <a:t>”, mikroklíma mérések)</a:t>
            </a:r>
          </a:p>
          <a:p>
            <a:pPr lvl="0"/>
            <a:r>
              <a:rPr lang="hu-HU" b="1" dirty="0"/>
              <a:t>vizek vizsgálata</a:t>
            </a:r>
            <a:r>
              <a:rPr lang="hu-HU" dirty="0"/>
              <a:t> (kémiai összetétel, vezetőképesség)</a:t>
            </a:r>
          </a:p>
          <a:p>
            <a:pPr lvl="0"/>
            <a:r>
              <a:rPr lang="hu-HU" b="1" dirty="0"/>
              <a:t>a </a:t>
            </a:r>
            <a:r>
              <a:rPr lang="hu-HU" b="1"/>
              <a:t>Vértes </a:t>
            </a:r>
            <a:r>
              <a:rPr lang="hu-HU" b="1" smtClean="0"/>
              <a:t>élővilága </a:t>
            </a:r>
            <a:endParaRPr lang="hu-HU" dirty="0"/>
          </a:p>
        </p:txBody>
      </p:sp>
      <p:pic>
        <p:nvPicPr>
          <p:cNvPr id="2" name="VID-20160601-0002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59910" y="914401"/>
            <a:ext cx="1957587" cy="1468190"/>
          </a:xfrm>
          <a:prstGeom prst="rect">
            <a:avLst/>
          </a:prstGeom>
        </p:spPr>
      </p:pic>
      <p:pic>
        <p:nvPicPr>
          <p:cNvPr id="5" name="Picture 2" descr="http://pseg.hu/wp-content/uploads/2014/10/tehetsegpon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067" y="4840699"/>
            <a:ext cx="1861277" cy="1861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377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Mit adott nekünk a program</a:t>
            </a:r>
            <a:endParaRPr lang="hu-HU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15305" y="1368128"/>
            <a:ext cx="8915400" cy="4762215"/>
          </a:xfrm>
        </p:spPr>
        <p:txBody>
          <a:bodyPr/>
          <a:lstStyle/>
          <a:p>
            <a:r>
              <a:rPr lang="hu-HU" dirty="0" smtClean="0"/>
              <a:t>Új tanulási/ismeretszerzési formák kipróbálása</a:t>
            </a:r>
          </a:p>
          <a:p>
            <a:r>
              <a:rPr lang="hu-HU" dirty="0" smtClean="0"/>
              <a:t>Befolyásolja a középiskolai tanításunkat (mit is tudnak az általános iskolások)</a:t>
            </a:r>
            <a:endParaRPr lang="hu-HU" dirty="0" smtClean="0"/>
          </a:p>
          <a:p>
            <a:r>
              <a:rPr lang="hu-HU" dirty="0" smtClean="0"/>
              <a:t>Általános iskolások megismerése (a későbbi együttműködéshez is elengedhetetlen)</a:t>
            </a:r>
          </a:p>
          <a:p>
            <a:r>
              <a:rPr lang="hu-HU" dirty="0" smtClean="0"/>
              <a:t>Általános iskolás kollégákkal való kapcsolattartás</a:t>
            </a:r>
          </a:p>
          <a:p>
            <a:r>
              <a:rPr lang="hu-HU" dirty="0" smtClean="0"/>
              <a:t>Komplex program megvalósítása / folyamatosság és újítás</a:t>
            </a:r>
          </a:p>
          <a:p>
            <a:r>
              <a:rPr lang="hu-HU" dirty="0" smtClean="0"/>
              <a:t>Jó együttműködni tehetséges fiatalokkal – akik még motiváltak is</a:t>
            </a:r>
          </a:p>
          <a:p>
            <a:r>
              <a:rPr lang="hu-HU" dirty="0" smtClean="0"/>
              <a:t>„Feszegetjük” az ismeretszerzés határait</a:t>
            </a:r>
          </a:p>
          <a:p>
            <a:r>
              <a:rPr lang="hu-HU" dirty="0" smtClean="0"/>
              <a:t>Modern eszközök kipróbálása (</a:t>
            </a:r>
            <a:r>
              <a:rPr lang="hu-HU" dirty="0" err="1" smtClean="0"/>
              <a:t>videóelemző</a:t>
            </a:r>
            <a:r>
              <a:rPr lang="hu-HU" dirty="0" smtClean="0"/>
              <a:t> program, adatbegyűjtő, </a:t>
            </a:r>
            <a:r>
              <a:rPr lang="hu-HU" dirty="0" err="1" smtClean="0"/>
              <a:t>okostelefon</a:t>
            </a:r>
            <a:r>
              <a:rPr lang="hu-HU" dirty="0" smtClean="0"/>
              <a:t>)</a:t>
            </a:r>
            <a:endParaRPr lang="hu-HU" dirty="0"/>
          </a:p>
        </p:txBody>
      </p:sp>
      <p:pic>
        <p:nvPicPr>
          <p:cNvPr id="4" name="Picture 2" descr="http://pseg.hu/wp-content/uploads/2014/10/tehetsegpo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067" y="4840699"/>
            <a:ext cx="1861277" cy="1861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915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zálak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1062</TotalTime>
  <Words>596</Words>
  <Application>Microsoft Office PowerPoint</Application>
  <PresentationFormat>Szélesvásznú</PresentationFormat>
  <Paragraphs>141</Paragraphs>
  <Slides>27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27</vt:i4>
      </vt:variant>
    </vt:vector>
  </HeadingPairs>
  <TitlesOfParts>
    <vt:vector size="34" baseType="lpstr">
      <vt:lpstr>Arial</vt:lpstr>
      <vt:lpstr>Baskerville Old Face</vt:lpstr>
      <vt:lpstr>Calibri</vt:lpstr>
      <vt:lpstr>Century Gothic</vt:lpstr>
      <vt:lpstr>Times New Roman</vt:lpstr>
      <vt:lpstr>Wingdings 3</vt:lpstr>
      <vt:lpstr>Szálak</vt:lpstr>
      <vt:lpstr>A TT szakkör egy éve</vt:lpstr>
      <vt:lpstr>Tatai Tehetségpontok együttműködései</vt:lpstr>
      <vt:lpstr>Reáliákban tehetségesek</vt:lpstr>
      <vt:lpstr>Tehetségek (pl. a fizikában)</vt:lpstr>
      <vt:lpstr>Nemzeti Tehetség Program pályázata</vt:lpstr>
      <vt:lpstr>Szakköri foglalkozások</vt:lpstr>
      <vt:lpstr>Laborlátogatás – ELTE, MTA</vt:lpstr>
      <vt:lpstr>Tábor (10 éves hagyomány)</vt:lpstr>
      <vt:lpstr>Mit adott nekünk a program</vt:lpstr>
      <vt:lpstr>Büszkeségeink – dicséretet érdemelnek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TT szakkör egy éve</dc:title>
  <dc:creator>Szeidemann Ákos</dc:creator>
  <cp:lastModifiedBy>Szeidemann Ákos</cp:lastModifiedBy>
  <cp:revision>11</cp:revision>
  <dcterms:created xsi:type="dcterms:W3CDTF">2016-06-15T22:03:25Z</dcterms:created>
  <dcterms:modified xsi:type="dcterms:W3CDTF">2016-06-16T15:49:13Z</dcterms:modified>
</cp:coreProperties>
</file>